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84" r:id="rId2"/>
    <p:sldId id="541" r:id="rId3"/>
    <p:sldId id="285" r:id="rId4"/>
    <p:sldId id="291" r:id="rId5"/>
    <p:sldId id="286" r:id="rId6"/>
    <p:sldId id="294" r:id="rId7"/>
    <p:sldId id="295" r:id="rId8"/>
    <p:sldId id="539" r:id="rId9"/>
    <p:sldId id="287" r:id="rId10"/>
    <p:sldId id="298" r:id="rId11"/>
    <p:sldId id="299" r:id="rId12"/>
    <p:sldId id="296" r:id="rId13"/>
    <p:sldId id="316" r:id="rId14"/>
    <p:sldId id="300" r:id="rId15"/>
    <p:sldId id="297" r:id="rId16"/>
    <p:sldId id="301" r:id="rId17"/>
    <p:sldId id="302" r:id="rId18"/>
    <p:sldId id="303" r:id="rId19"/>
    <p:sldId id="341" r:id="rId20"/>
    <p:sldId id="342" r:id="rId21"/>
    <p:sldId id="343" r:id="rId22"/>
    <p:sldId id="305" r:id="rId23"/>
    <p:sldId id="304" r:id="rId24"/>
    <p:sldId id="307" r:id="rId25"/>
    <p:sldId id="308" r:id="rId26"/>
    <p:sldId id="540" r:id="rId27"/>
    <p:sldId id="290" r:id="rId28"/>
    <p:sldId id="309" r:id="rId29"/>
    <p:sldId id="537" r:id="rId30"/>
    <p:sldId id="276" r:id="rId31"/>
    <p:sldId id="538" r:id="rId32"/>
    <p:sldId id="277" r:id="rId33"/>
    <p:sldId id="279" r:id="rId34"/>
    <p:sldId id="280" r:id="rId35"/>
    <p:sldId id="281" r:id="rId36"/>
    <p:sldId id="311" r:id="rId37"/>
    <p:sldId id="312" r:id="rId38"/>
    <p:sldId id="317" r:id="rId39"/>
    <p:sldId id="313" r:id="rId40"/>
    <p:sldId id="542" r:id="rId41"/>
    <p:sldId id="339" r:id="rId42"/>
  </p:sldIdLst>
  <p:sldSz cx="9144000" cy="5143500" type="screen16x9"/>
  <p:notesSz cx="6858000" cy="9144000"/>
  <p:embeddedFontLs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Raleway" pitchFamily="2" charset="77"/>
      <p:regular r:id="rId48"/>
      <p:bold r:id="rId49"/>
      <p:italic r:id="rId50"/>
      <p:boldItalic r:id="rId51"/>
    </p:embeddedFont>
    <p:embeddedFont>
      <p:font typeface="Sniglet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403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7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030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50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64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741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071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188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137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28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1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368591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37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48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505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334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044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186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184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3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215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36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1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00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61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40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vrudas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idea/library.html" TargetMode="External"/><Relationship Id="rId7" Type="http://schemas.openxmlformats.org/officeDocument/2006/relationships/hyperlink" Target="https://www.baeldung.com/mockito-annota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zone.com/articles/7-popular-unit-test-naming" TargetMode="External"/><Relationship Id="rId5" Type="http://schemas.openxmlformats.org/officeDocument/2006/relationships/hyperlink" Target="https://habrahabr.ru/company/jugru/blog/313514/" TargetMode="External"/><Relationship Id="rId4" Type="http://schemas.openxmlformats.org/officeDocument/2006/relationships/hyperlink" Target="https://habrahabr.ru/company/wrike/blog/337188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vrudas/software-testing-example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8375" y="1088067"/>
            <a:ext cx="8258647" cy="1692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Software Testing (Unit Testing)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79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Unit testing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12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Unit Test Example</a:t>
            </a:r>
            <a:endParaRPr dirty="0"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200" dirty="0">
                <a:highlight>
                  <a:srgbClr val="FFFFFF"/>
                </a:highlight>
              </a:rPr>
              <a:t>Calculator {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   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 dirty="0">
                <a:highlight>
                  <a:srgbClr val="FFFFFF"/>
                </a:highlight>
              </a:rPr>
              <a:t>add(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 dirty="0">
                <a:highlight>
                  <a:srgbClr val="FFFFFF"/>
                </a:highlight>
              </a:rPr>
              <a:t>x, 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 dirty="0">
                <a:highlight>
                  <a:srgbClr val="FFFFFF"/>
                </a:highlight>
              </a:rPr>
              <a:t>y) {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       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200" dirty="0">
                <a:highlight>
                  <a:srgbClr val="FFFFFF"/>
                </a:highlight>
              </a:rPr>
              <a:t>x + y;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200" dirty="0">
                <a:highlight>
                  <a:srgbClr val="FFFFFF"/>
                </a:highlight>
              </a:rPr>
              <a:t>   }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}</a:t>
            </a:r>
            <a:endParaRPr sz="1200" dirty="0">
              <a:highlight>
                <a:srgbClr val="FFFFFF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544780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public class </a:t>
            </a:r>
            <a:r>
              <a:rPr lang="en" sz="1200" dirty="0" err="1">
                <a:highlight>
                  <a:srgbClr val="FFFFFF"/>
                </a:highlight>
              </a:rPr>
              <a:t>CalculatorTest</a:t>
            </a:r>
            <a:r>
              <a:rPr lang="en" sz="1200" dirty="0">
                <a:highlight>
                  <a:srgbClr val="FFFFFF"/>
                </a:highlight>
              </a:rPr>
              <a:t> {</a:t>
            </a:r>
            <a:endParaRPr sz="12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   </a:t>
            </a:r>
            <a:r>
              <a:rPr lang="en" sz="1200" dirty="0">
                <a:solidFill>
                  <a:srgbClr val="808000"/>
                </a:solidFill>
                <a:highlight>
                  <a:srgbClr val="FFFFFF"/>
                </a:highlight>
              </a:rPr>
              <a:t>@Test</a:t>
            </a:r>
            <a:endParaRPr sz="1200" dirty="0">
              <a:solidFill>
                <a:srgbClr val="808000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solidFill>
                  <a:srgbClr val="808000"/>
                </a:solidFill>
                <a:highlight>
                  <a:srgbClr val="FFFFFF"/>
                </a:highlight>
              </a:rPr>
              <a:t>   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public void </a:t>
            </a:r>
            <a:r>
              <a:rPr lang="en" sz="1200" dirty="0" err="1">
                <a:highlight>
                  <a:srgbClr val="FFFFFF"/>
                </a:highlight>
              </a:rPr>
              <a:t>adding_two_numbers</a:t>
            </a:r>
            <a:r>
              <a:rPr lang="en" sz="1200" dirty="0">
                <a:highlight>
                  <a:srgbClr val="FFFFFF"/>
                </a:highlight>
              </a:rPr>
              <a:t>() {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       Calculator calculator = 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200" dirty="0">
                <a:highlight>
                  <a:srgbClr val="FFFFFF"/>
                </a:highlight>
              </a:rPr>
              <a:t>Calculator();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       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 dirty="0" err="1">
                <a:highlight>
                  <a:srgbClr val="FFFFFF"/>
                </a:highlight>
              </a:rPr>
              <a:t>actualResult</a:t>
            </a:r>
            <a:r>
              <a:rPr lang="en" sz="1200" dirty="0">
                <a:highlight>
                  <a:srgbClr val="FFFFFF"/>
                </a:highlight>
              </a:rPr>
              <a:t> = </a:t>
            </a:r>
            <a:r>
              <a:rPr lang="en" sz="1200" dirty="0" err="1">
                <a:highlight>
                  <a:srgbClr val="FFFFFF"/>
                </a:highlight>
              </a:rPr>
              <a:t>calculator.add</a:t>
            </a:r>
            <a:r>
              <a:rPr lang="en" sz="1200" dirty="0">
                <a:highlight>
                  <a:srgbClr val="FFFFFF"/>
                </a:highlight>
              </a:rPr>
              <a:t>(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" sz="1200" dirty="0">
                <a:highlight>
                  <a:srgbClr val="FFFFFF"/>
                </a:highlight>
              </a:rPr>
              <a:t>, 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" sz="1200" dirty="0">
                <a:highlight>
                  <a:srgbClr val="FFFFFF"/>
                </a:highlight>
              </a:rPr>
              <a:t>);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       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 dirty="0" err="1">
                <a:highlight>
                  <a:srgbClr val="FFFFFF"/>
                </a:highlight>
              </a:rPr>
              <a:t>expectedResult</a:t>
            </a:r>
            <a:r>
              <a:rPr lang="en" sz="1200" dirty="0">
                <a:highlight>
                  <a:srgbClr val="FFFFFF"/>
                </a:highlight>
              </a:rPr>
              <a:t> = 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</a:rPr>
              <a:t>3</a:t>
            </a:r>
            <a:r>
              <a:rPr lang="en" sz="1200" dirty="0">
                <a:highlight>
                  <a:srgbClr val="FFFFFF"/>
                </a:highlight>
              </a:rPr>
              <a:t>;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       </a:t>
            </a:r>
            <a:r>
              <a:rPr lang="en" sz="1200" i="1" dirty="0" err="1">
                <a:highlight>
                  <a:srgbClr val="FFFFFF"/>
                </a:highlight>
              </a:rPr>
              <a:t>assertEquals</a:t>
            </a:r>
            <a:r>
              <a:rPr lang="en" sz="1200" dirty="0">
                <a:highlight>
                  <a:srgbClr val="FFFFFF"/>
                </a:highlight>
              </a:rPr>
              <a:t>(</a:t>
            </a:r>
            <a:r>
              <a:rPr lang="en" sz="1200" dirty="0" err="1">
                <a:highlight>
                  <a:srgbClr val="FFFFFF"/>
                </a:highlight>
              </a:rPr>
              <a:t>actualResult,expectedResult</a:t>
            </a:r>
            <a:r>
              <a:rPr lang="en" sz="1200" dirty="0">
                <a:highlight>
                  <a:srgbClr val="FFFFFF"/>
                </a:highlight>
              </a:rPr>
              <a:t>);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   }</a:t>
            </a:r>
            <a:endParaRPr sz="1200" dirty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highlight>
                  <a:srgbClr val="FFFFFF"/>
                </a:highlight>
              </a:rPr>
              <a:t>}</a:t>
            </a:r>
            <a:endParaRPr sz="1200" dirty="0">
              <a:highlight>
                <a:srgbClr val="FFFFFF"/>
              </a:highlight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09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Pros vs Cons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1600" dirty="0"/>
              <a:t>Bugs preventing</a:t>
            </a:r>
            <a:endParaRPr sz="1600" dirty="0"/>
          </a:p>
          <a:p>
            <a:r>
              <a:rPr lang="en" sz="1600" dirty="0"/>
              <a:t>Easy refactoring</a:t>
            </a:r>
            <a:endParaRPr sz="1600" dirty="0"/>
          </a:p>
          <a:p>
            <a:r>
              <a:rPr lang="en" sz="1600" dirty="0"/>
              <a:t>Better code architecture</a:t>
            </a:r>
            <a:endParaRPr sz="1600" dirty="0"/>
          </a:p>
          <a:p>
            <a:r>
              <a:rPr lang="en" sz="1600" dirty="0"/>
              <a:t>Documentation</a:t>
            </a:r>
            <a:endParaRPr sz="1600" dirty="0"/>
          </a:p>
          <a:p>
            <a:r>
              <a:rPr lang="en" sz="1600" dirty="0"/>
              <a:t>Less debugging cases</a:t>
            </a:r>
            <a:endParaRPr sz="1600" dirty="0"/>
          </a:p>
          <a:p>
            <a:r>
              <a:rPr lang="en" sz="1600" dirty="0"/>
              <a:t>Time saver</a:t>
            </a:r>
            <a:endParaRPr sz="1600" dirty="0"/>
          </a:p>
          <a:p>
            <a:r>
              <a:rPr lang="en" sz="1600" dirty="0"/>
              <a:t>Money saver</a:t>
            </a:r>
            <a:endParaRPr sz="1600" dirty="0"/>
          </a:p>
          <a:p>
            <a:r>
              <a:rPr lang="en" sz="1600" dirty="0"/>
              <a:t>Must have practice for big projects</a:t>
            </a:r>
            <a:endParaRPr sz="1600" dirty="0"/>
          </a:p>
          <a:p>
            <a:r>
              <a:rPr lang="en" sz="1600" dirty="0"/>
              <a:t>Guarantee that your code is working as expected</a:t>
            </a:r>
            <a:endParaRPr sz="1600" dirty="0"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6724" indent="-317183"/>
            <a:endParaRPr sz="1600" dirty="0">
              <a:cs typeface="Calibri" panose="020F0502020204030204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47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Pros vs Cons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93624" y="1200150"/>
            <a:ext cx="3678375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1600" dirty="0"/>
              <a:t>Bugs preventing</a:t>
            </a:r>
            <a:endParaRPr sz="1600" dirty="0"/>
          </a:p>
          <a:p>
            <a:r>
              <a:rPr lang="en" sz="1600" dirty="0"/>
              <a:t>Easy refactoring</a:t>
            </a:r>
            <a:endParaRPr sz="1600" dirty="0"/>
          </a:p>
          <a:p>
            <a:r>
              <a:rPr lang="en" sz="1600" dirty="0"/>
              <a:t>Better code architecture</a:t>
            </a:r>
            <a:endParaRPr sz="1600" dirty="0"/>
          </a:p>
          <a:p>
            <a:r>
              <a:rPr lang="en" sz="1600" dirty="0"/>
              <a:t>Documentation</a:t>
            </a:r>
            <a:endParaRPr sz="1600" dirty="0"/>
          </a:p>
          <a:p>
            <a:r>
              <a:rPr lang="en" sz="1600" dirty="0"/>
              <a:t>Less debugging cases</a:t>
            </a:r>
            <a:endParaRPr sz="1600" dirty="0"/>
          </a:p>
          <a:p>
            <a:r>
              <a:rPr lang="en" sz="1600" dirty="0"/>
              <a:t>Time saver</a:t>
            </a:r>
            <a:endParaRPr sz="1600" dirty="0"/>
          </a:p>
          <a:p>
            <a:r>
              <a:rPr lang="en" sz="1600" dirty="0"/>
              <a:t>Money saver</a:t>
            </a:r>
            <a:endParaRPr sz="1600" dirty="0"/>
          </a:p>
          <a:p>
            <a:r>
              <a:rPr lang="en" sz="1600" dirty="0"/>
              <a:t>Must have practice for big projects</a:t>
            </a:r>
            <a:endParaRPr sz="1600" dirty="0"/>
          </a:p>
          <a:p>
            <a:r>
              <a:rPr lang="en" sz="1600" dirty="0"/>
              <a:t>Guarantee that your code is working as expected</a:t>
            </a:r>
            <a:endParaRPr sz="1600" dirty="0"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572000" y="1200150"/>
            <a:ext cx="4353436" cy="37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6724" indent="-317183"/>
            <a:r>
              <a:rPr lang="en" sz="1600" dirty="0"/>
              <a:t>Needs more time for first coding</a:t>
            </a:r>
            <a:endParaRPr lang="ru-RU" sz="1600" dirty="0">
              <a:cs typeface="Calibri" panose="020F0502020204030204"/>
            </a:endParaRPr>
          </a:p>
          <a:p>
            <a:pPr marL="456724" indent="-317183"/>
            <a:r>
              <a:rPr lang="en" sz="1600" dirty="0"/>
              <a:t>Require support</a:t>
            </a:r>
            <a:endParaRPr sz="1600" dirty="0">
              <a:cs typeface="Calibri" panose="020F0502020204030204"/>
            </a:endParaRPr>
          </a:p>
          <a:p>
            <a:pPr marL="456724" indent="-317183"/>
            <a:r>
              <a:rPr lang="en" sz="1600" strike="sngStrike" dirty="0"/>
              <a:t>Possible overhead</a:t>
            </a:r>
            <a:r>
              <a:rPr lang="en" sz="1600" dirty="0"/>
              <a:t> </a:t>
            </a:r>
            <a:endParaRPr sz="1600" dirty="0">
              <a:cs typeface="Calibri" panose="020F0502020204030204"/>
            </a:endParaRPr>
          </a:p>
          <a:p>
            <a:pPr marL="456724" indent="-317183"/>
            <a:r>
              <a:rPr lang="en" sz="1600" dirty="0"/>
              <a:t>Quality tests require </a:t>
            </a:r>
            <a:r>
              <a:rPr lang="en" sz="1600" b="1" dirty="0"/>
              <a:t>strong</a:t>
            </a:r>
            <a:r>
              <a:rPr lang="en" sz="1600" dirty="0"/>
              <a:t> programming skills</a:t>
            </a:r>
            <a:endParaRPr sz="1600" dirty="0">
              <a:cs typeface="Calibri" panose="020F0502020204030204"/>
            </a:endParaRPr>
          </a:p>
          <a:p>
            <a:pPr marL="456724" indent="-317183"/>
            <a:r>
              <a:rPr lang="en" sz="1600" dirty="0"/>
              <a:t>Human factor</a:t>
            </a:r>
          </a:p>
          <a:p>
            <a:pPr marL="456724" indent="-317183"/>
            <a:r>
              <a:rPr lang="en-GB" sz="1600" dirty="0"/>
              <a:t>Not all errors can be detected (since every module it tested separately and later different integration bugs may appear)</a:t>
            </a:r>
            <a:endParaRPr sz="1600" dirty="0">
              <a:cs typeface="Calibri" panose="020F0502020204030204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39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How to setup &amp; run tests</a:t>
            </a:r>
            <a:endParaRPr dirty="0"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7315730" cy="355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Setup:</a:t>
            </a:r>
          </a:p>
          <a:p>
            <a:pPr lvl="1"/>
            <a:r>
              <a:rPr lang="en" dirty="0"/>
              <a:t>Add test library to project</a:t>
            </a:r>
          </a:p>
          <a:p>
            <a:pPr marL="114300" indent="0">
              <a:buNone/>
            </a:pPr>
            <a:endParaRPr sz="900" dirty="0">
              <a:highlight>
                <a:srgbClr val="FFFFFF"/>
              </a:highlight>
            </a:endParaRPr>
          </a:p>
          <a:p>
            <a:r>
              <a:rPr lang="en" dirty="0"/>
              <a:t>Run:</a:t>
            </a:r>
          </a:p>
          <a:p>
            <a:pPr lvl="1"/>
            <a:r>
              <a:rPr lang="en" dirty="0"/>
              <a:t>Directly from IDE (mostly used by </a:t>
            </a:r>
            <a:r>
              <a:rPr lang="en" dirty="0" err="1"/>
              <a:t>devs</a:t>
            </a:r>
            <a:r>
              <a:rPr lang="en" dirty="0"/>
              <a:t>)</a:t>
            </a:r>
            <a:endParaRPr dirty="0"/>
          </a:p>
          <a:p>
            <a:pPr lvl="1"/>
            <a:r>
              <a:rPr lang="en" dirty="0"/>
              <a:t>Via build system (Gradle task verification::test)</a:t>
            </a:r>
            <a:endParaRPr dirty="0"/>
          </a:p>
          <a:p>
            <a:pPr lvl="1"/>
            <a:r>
              <a:rPr lang="en" dirty="0"/>
              <a:t>CI server to assure that nothing was broken</a:t>
            </a:r>
            <a:endParaRPr dirty="0"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13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Testing libraries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C1EB09-3A70-AF49-8BF2-4475C0A0B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62896-0339-4F49-9C06-9ACDD639D1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81" y="1969993"/>
            <a:ext cx="3136800" cy="94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000" y="1465232"/>
            <a:ext cx="3418019" cy="1950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0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Working with IDE</a:t>
            </a: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050" y="1504976"/>
            <a:ext cx="1981150" cy="198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988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Test Source code convention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DF950-C19F-D94D-9E7F-DDB08F1E6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F97AA-A007-3846-9623-602BBE2A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90" y="1215788"/>
            <a:ext cx="1762420" cy="37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7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Code Convention in Tests</a:t>
            </a:r>
            <a:endParaRPr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800" dirty="0"/>
              <a:t>Test of class should be in same package in </a:t>
            </a:r>
            <a:r>
              <a:rPr lang="en" sz="1800" b="1" dirty="0"/>
              <a:t>test source root</a:t>
            </a:r>
            <a:endParaRPr sz="1800" b="1" dirty="0"/>
          </a:p>
          <a:p>
            <a:pPr>
              <a:lnSpc>
                <a:spcPct val="150000"/>
              </a:lnSpc>
            </a:pPr>
            <a:r>
              <a:rPr lang="en" sz="1800" dirty="0"/>
              <a:t>Tested class should have same name as tested class with suffix “Test”</a:t>
            </a:r>
            <a:endParaRPr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Feature to be tested</a:t>
            </a:r>
          </a:p>
          <a:p>
            <a:pPr lvl="1">
              <a:lnSpc>
                <a:spcPct val="150000"/>
              </a:lnSpc>
            </a:pPr>
            <a:r>
              <a:rPr lang="en-US" sz="1800" dirty="0" err="1"/>
              <a:t>Should_ExpectedBehavior_When_StateUnderTest</a:t>
            </a: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 err="1"/>
              <a:t>When_StateUnderTest_Expect_ExpectedBehavior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" sz="1800" dirty="0"/>
              <a:t>One convention for all tests</a:t>
            </a:r>
            <a:endParaRPr sz="1800" dirty="0"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143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6192-C024-804D-A9CB-20D816B6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Tested method names patterns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0CF34-47ED-DA42-93FE-2395282FD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907400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Feature to be tested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IsNotAnAdultIfAgeLessThan18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FailToWithdrawMoneyIfAccountIsInvalid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err="1"/>
              <a:t>StudentIsNotAdmittedIfMandatoryFieldsAreMissing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9B1D5-F433-6F4E-8FCC-26B8AB361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637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001B-4982-BC41-A5E7-193E24F1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4BE3B-4D3C-5F46-B06F-E51BBF2D4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1200150"/>
            <a:ext cx="2466655" cy="3725700"/>
          </a:xfrm>
        </p:spPr>
        <p:txBody>
          <a:bodyPr/>
          <a:lstStyle/>
          <a:p>
            <a:endParaRPr lang="en-U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BAE254-3E5D-D344-8F48-1FC9F981DC0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78086" y="1200150"/>
            <a:ext cx="5551189" cy="3725700"/>
          </a:xfrm>
        </p:spPr>
        <p:txBody>
          <a:bodyPr/>
          <a:lstStyle/>
          <a:p>
            <a:r>
              <a:rPr lang="en-UA" dirty="0"/>
              <a:t>Graduated from</a:t>
            </a:r>
          </a:p>
          <a:p>
            <a:r>
              <a:rPr lang="en-UA" dirty="0"/>
              <a:t>Work</a:t>
            </a:r>
            <a:r>
              <a:rPr lang="en-US" dirty="0" err="1"/>
              <a:t>ing</a:t>
            </a:r>
            <a:r>
              <a:rPr lang="en-US" dirty="0"/>
              <a:t> for</a:t>
            </a:r>
            <a:r>
              <a:rPr lang="en-UA" dirty="0"/>
              <a:t> 7+ years at</a:t>
            </a:r>
          </a:p>
          <a:p>
            <a:r>
              <a:rPr lang="en-UA" dirty="0"/>
              <a:t>Take part as GeekHub lecturer for 2 seasons</a:t>
            </a:r>
          </a:p>
          <a:p>
            <a:r>
              <a:rPr lang="en-GB" dirty="0"/>
              <a:t>Fan of          and         programming language</a:t>
            </a:r>
          </a:p>
          <a:p>
            <a:r>
              <a:rPr lang="en-GB" dirty="0"/>
              <a:t>Follow TDD and Clean Code principles</a:t>
            </a:r>
          </a:p>
          <a:p>
            <a:endParaRPr lang="en-GB" dirty="0"/>
          </a:p>
          <a:p>
            <a:r>
              <a:rPr lang="en-GB" dirty="0"/>
              <a:t>Find me at           </a:t>
            </a:r>
            <a:r>
              <a:rPr lang="en-GB" dirty="0">
                <a:hlinkClick r:id="rId3"/>
              </a:rPr>
              <a:t>https://github.com/vrudas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BD01-7B7C-9E4B-9A70-31568F9A7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7" name="Picture 10" descr="HOMEPAGE | SPD-Ukraine">
            <a:extLst>
              <a:ext uri="{FF2B5EF4-FFF2-40B4-BE49-F238E27FC236}">
                <a16:creationId xmlns:a16="http://schemas.microsoft.com/office/drawing/2014/main" id="{03A93F73-DD00-6B42-AB0C-B04C1799A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59" y="1665053"/>
            <a:ext cx="673639" cy="4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18E886C-2852-E84B-A855-0DA59E064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28983" y="1880056"/>
            <a:ext cx="2758993" cy="2072818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EA3312E-1298-0C4C-AF57-10F4258E8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22" y="1182916"/>
            <a:ext cx="673639" cy="673639"/>
          </a:xfrm>
          <a:prstGeom prst="rect">
            <a:avLst/>
          </a:prstGeom>
        </p:spPr>
      </p:pic>
      <p:pic>
        <p:nvPicPr>
          <p:cNvPr id="15" name="Picture 14" descr="Shape, icon&#10;&#10;Description automatically generated">
            <a:extLst>
              <a:ext uri="{FF2B5EF4-FFF2-40B4-BE49-F238E27FC236}">
                <a16:creationId xmlns:a16="http://schemas.microsoft.com/office/drawing/2014/main" id="{219A368A-62EA-5E49-9C12-E8A22CD1F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7942" y="2732021"/>
            <a:ext cx="446567" cy="446567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C057CAF6-3D40-6248-B8D3-930E529F7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699" y="2732021"/>
            <a:ext cx="446567" cy="446567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1D5F4DD-B7DD-F546-8F3C-B241A76B03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4509" y="3819355"/>
            <a:ext cx="589144" cy="58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4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6192-C024-804D-A9CB-20D816B6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Tested method names patterns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0CF34-47ED-DA42-93FE-2395282FD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907400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/>
              <a:t>Should_</a:t>
            </a:r>
            <a:r>
              <a:rPr lang="en-US" dirty="0" err="1"/>
              <a:t>ExpectedBehavior</a:t>
            </a:r>
            <a:r>
              <a:rPr lang="en-US" b="1" dirty="0" err="1"/>
              <a:t>_When_</a:t>
            </a:r>
            <a:r>
              <a:rPr lang="en-US" dirty="0" err="1"/>
              <a:t>StateUnderTest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000" dirty="0"/>
              <a:t>Should_ThrowException_When_AgeLessThan18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Should_FailToWithdrawMoney_ForInvalidAccount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err="1"/>
              <a:t>Should_FailToAdmit_IfMandatoryFieldsAreMissing</a:t>
            </a:r>
            <a:endParaRPr lang="en-US" sz="2000" dirty="0"/>
          </a:p>
          <a:p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9B1D5-F433-6F4E-8FCC-26B8AB361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6821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6192-C024-804D-A9CB-20D816B6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Tested method names patterns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0CF34-47ED-DA42-93FE-2395282FD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/>
              <a:t>When_</a:t>
            </a:r>
            <a:r>
              <a:rPr lang="en-US" dirty="0" err="1"/>
              <a:t>StateUnderTest</a:t>
            </a:r>
            <a:r>
              <a:rPr lang="en-US" b="1" dirty="0" err="1"/>
              <a:t>_Expect_</a:t>
            </a:r>
            <a:r>
              <a:rPr lang="en-US" dirty="0" err="1"/>
              <a:t>ExpectedBehavior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1800" dirty="0"/>
              <a:t>When_AgeLessThan18_Expect_isAdultAsFalse</a:t>
            </a:r>
          </a:p>
          <a:p>
            <a:pPr lvl="1">
              <a:lnSpc>
                <a:spcPct val="150000"/>
              </a:lnSpc>
            </a:pPr>
            <a:r>
              <a:rPr lang="en-US" sz="1800" dirty="0" err="1"/>
              <a:t>When_InvalidAccount_Expect_WithdrawMoneyToFail</a:t>
            </a: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 err="1"/>
              <a:t>When_MandatoryFieldsAreMissing_Expect_StudentAdmissionToFail</a:t>
            </a:r>
            <a:endParaRPr lang="en-US" sz="1800" dirty="0"/>
          </a:p>
          <a:p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9B1D5-F433-6F4E-8FCC-26B8AB361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631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Test Lifecycle Phases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C579A-9004-0446-919A-36502CF52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  <a:p>
            <a:endParaRPr lang="en-UA" dirty="0"/>
          </a:p>
          <a:p>
            <a:endParaRPr lang="en-UA" dirty="0"/>
          </a:p>
          <a:p>
            <a:endParaRPr lang="en-UA" dirty="0"/>
          </a:p>
          <a:p>
            <a:endParaRPr lang="en-UA" dirty="0"/>
          </a:p>
          <a:p>
            <a:endParaRPr lang="en-UA" dirty="0"/>
          </a:p>
          <a:p>
            <a:pPr marL="114300" indent="0" algn="ctr">
              <a:buNone/>
            </a:pPr>
            <a:r>
              <a:rPr lang="en-GB" dirty="0" err="1"/>
              <a:t>LifecycleExampleTest.java</a:t>
            </a:r>
            <a:endParaRPr lang="en-UA" dirty="0"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8FAB8BD-64A1-8047-89D8-4E335E59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00" y="1558143"/>
            <a:ext cx="5099019" cy="20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62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Test results verification</a:t>
            </a:r>
            <a:endParaRPr dirty="0"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assertEquals</a:t>
            </a:r>
            <a:r>
              <a:rPr lang="en" dirty="0"/>
              <a:t>(Object o1, Object o2)</a:t>
            </a:r>
            <a:endParaRPr dirty="0"/>
          </a:p>
          <a:p>
            <a:r>
              <a:rPr lang="en" dirty="0" err="1"/>
              <a:t>assertNotEquals</a:t>
            </a:r>
            <a:r>
              <a:rPr lang="en" dirty="0"/>
              <a:t>(Object o1, Object o2)</a:t>
            </a:r>
            <a:endParaRPr dirty="0"/>
          </a:p>
          <a:p>
            <a:r>
              <a:rPr lang="en" dirty="0" err="1"/>
              <a:t>assertTrue</a:t>
            </a:r>
            <a:r>
              <a:rPr lang="en" dirty="0"/>
              <a:t>(</a:t>
            </a:r>
            <a:r>
              <a:rPr lang="en" dirty="0" err="1"/>
              <a:t>boolean</a:t>
            </a:r>
            <a:r>
              <a:rPr lang="en" dirty="0"/>
              <a:t> condition)</a:t>
            </a:r>
            <a:endParaRPr dirty="0"/>
          </a:p>
          <a:p>
            <a:r>
              <a:rPr lang="en" dirty="0" err="1"/>
              <a:t>assertFalse</a:t>
            </a:r>
            <a:r>
              <a:rPr lang="en" dirty="0"/>
              <a:t>(</a:t>
            </a:r>
            <a:r>
              <a:rPr lang="en" dirty="0" err="1"/>
              <a:t>boolean</a:t>
            </a:r>
            <a:r>
              <a:rPr lang="en" dirty="0"/>
              <a:t> condition) </a:t>
            </a:r>
            <a:endParaRPr dirty="0"/>
          </a:p>
          <a:p>
            <a:r>
              <a:rPr lang="en" dirty="0" err="1"/>
              <a:t>assertNull</a:t>
            </a:r>
            <a:r>
              <a:rPr lang="en" dirty="0"/>
              <a:t>(Object o)</a:t>
            </a:r>
            <a:endParaRPr dirty="0"/>
          </a:p>
          <a:p>
            <a:r>
              <a:rPr lang="en" dirty="0" err="1"/>
              <a:t>assertNotNull</a:t>
            </a:r>
            <a:r>
              <a:rPr lang="en" dirty="0"/>
              <a:t>(Object o)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24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893699" y="358388"/>
            <a:ext cx="7874743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3000" dirty="0"/>
              <a:t>Which code should be tested by Unit tests?</a:t>
            </a:r>
            <a:endParaRPr sz="3000" dirty="0"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800" dirty="0"/>
              <a:t>Yes</a:t>
            </a:r>
            <a:endParaRPr sz="1800" dirty="0"/>
          </a:p>
          <a:p>
            <a:pPr>
              <a:spcBef>
                <a:spcPts val="1600"/>
              </a:spcBef>
            </a:pPr>
            <a:r>
              <a:rPr lang="en" dirty="0"/>
              <a:t>Business logic</a:t>
            </a:r>
            <a:endParaRPr dirty="0"/>
          </a:p>
          <a:p>
            <a:r>
              <a:rPr lang="en" dirty="0"/>
              <a:t>Everything that contain conditions</a:t>
            </a:r>
            <a:endParaRPr dirty="0"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800"/>
              <a:t>No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Working with file system or DB</a:t>
            </a:r>
            <a:endParaRPr/>
          </a:p>
          <a:p>
            <a:r>
              <a:rPr lang="en"/>
              <a:t>Working with some external services or internet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99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you should not test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frameworks or libraries</a:t>
            </a:r>
          </a:p>
          <a:p>
            <a:r>
              <a:rPr lang="en-US" dirty="0"/>
              <a:t>Trivial code like “get/set”</a:t>
            </a:r>
          </a:p>
          <a:p>
            <a:r>
              <a:rPr lang="en-US" dirty="0"/>
              <a:t>Code that has non deterministic results* (Think random numbers)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721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8E2-9B39-E542-888C-FE4636D4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079132" cy="857400"/>
          </a:xfrm>
        </p:spPr>
        <p:txBody>
          <a:bodyPr/>
          <a:lstStyle/>
          <a:p>
            <a:r>
              <a:rPr lang="en-UA" dirty="0"/>
              <a:t>Practice with User credentials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6CC0F-510F-2444-B8AF-372D1DDABA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 descr="Shape, icon&#10;&#10;Description automatically generated">
            <a:extLst>
              <a:ext uri="{FF2B5EF4-FFF2-40B4-BE49-F238E27FC236}">
                <a16:creationId xmlns:a16="http://schemas.microsoft.com/office/drawing/2014/main" id="{FF1FA635-42BD-BC41-BAC4-4C1EB4A6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91" y="1353441"/>
            <a:ext cx="2436617" cy="24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36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643B-14E0-E14D-BDF7-12BEB2EE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good Unit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741C8-545A-EA46-821A-F56359015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3489189" cy="3725700"/>
          </a:xfrm>
        </p:spPr>
        <p:txBody>
          <a:bodyPr/>
          <a:lstStyle/>
          <a:p>
            <a:r>
              <a:rPr lang="en-US" b="1" dirty="0"/>
              <a:t>F</a:t>
            </a:r>
            <a:r>
              <a:rPr lang="en-US" dirty="0"/>
              <a:t>ast</a:t>
            </a:r>
          </a:p>
          <a:p>
            <a:r>
              <a:rPr lang="en-US" b="1" dirty="0"/>
              <a:t>I</a:t>
            </a:r>
            <a:r>
              <a:rPr lang="en-US" dirty="0"/>
              <a:t>ndependent(Isolated)</a:t>
            </a:r>
          </a:p>
          <a:p>
            <a:r>
              <a:rPr lang="en-US" b="1" dirty="0"/>
              <a:t>R</a:t>
            </a:r>
            <a:r>
              <a:rPr lang="en-US" dirty="0"/>
              <a:t>epeatable</a:t>
            </a:r>
          </a:p>
          <a:p>
            <a:r>
              <a:rPr lang="en-US" b="1" dirty="0"/>
              <a:t>S</a:t>
            </a:r>
            <a:r>
              <a:rPr lang="en-US" dirty="0"/>
              <a:t>elf-validating(execution result is true of false)</a:t>
            </a:r>
          </a:p>
          <a:p>
            <a:r>
              <a:rPr lang="en-US" b="1" dirty="0"/>
              <a:t>T</a:t>
            </a:r>
            <a:r>
              <a:rPr lang="en-US" dirty="0"/>
              <a:t>imely</a:t>
            </a:r>
          </a:p>
          <a:p>
            <a:r>
              <a:rPr lang="en-US" dirty="0"/>
              <a:t>Incremental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E449C-C8C2-904F-ADAF-65C05D9AC0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08034" y="1200150"/>
            <a:ext cx="3797239" cy="3725700"/>
          </a:xfrm>
        </p:spPr>
        <p:txBody>
          <a:bodyPr/>
          <a:lstStyle/>
          <a:p>
            <a:r>
              <a:rPr lang="en-US" dirty="0"/>
              <a:t>Easy to understand</a:t>
            </a:r>
          </a:p>
          <a:p>
            <a:r>
              <a:rPr lang="en-US" dirty="0"/>
              <a:t>Easy to run</a:t>
            </a:r>
          </a:p>
          <a:p>
            <a:r>
              <a:rPr lang="en-US" dirty="0"/>
              <a:t>Test single unit</a:t>
            </a:r>
          </a:p>
          <a:p>
            <a:r>
              <a:rPr lang="en-US" dirty="0"/>
              <a:t>Maintainable</a:t>
            </a:r>
          </a:p>
          <a:p>
            <a:r>
              <a:rPr lang="en-US" dirty="0"/>
              <a:t>Informative (in case of fail)</a:t>
            </a:r>
          </a:p>
          <a:p>
            <a:r>
              <a:rPr lang="en-US" dirty="0"/>
              <a:t>Has one logical assertion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E450B-774C-3246-8BB2-A3F2DDD555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00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Good practices</a:t>
            </a: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7115464" cy="355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Limit bounds test cases (especial for user input)</a:t>
            </a:r>
            <a:endParaRPr dirty="0"/>
          </a:p>
          <a:p>
            <a:r>
              <a:rPr lang="en" dirty="0"/>
              <a:t>Reset components before each test</a:t>
            </a:r>
            <a:endParaRPr dirty="0"/>
          </a:p>
          <a:p>
            <a:r>
              <a:rPr lang="en" dirty="0"/>
              <a:t>Test success cases and fail cases separately</a:t>
            </a:r>
            <a:endParaRPr dirty="0"/>
          </a:p>
          <a:p>
            <a:r>
              <a:rPr lang="en" dirty="0"/>
              <a:t>Dependency injection through constructor</a:t>
            </a:r>
            <a:endParaRPr dirty="0"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7035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EA4664-8D7C-8940-A879-FF3EF15F6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Mocking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EADAA-2CC7-B143-A831-B80A119AB50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622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0E1671-0F25-484D-BE81-D117CCA1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338BFA-E3BC-714E-AF4A-4A33F5964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code testing</a:t>
            </a:r>
          </a:p>
          <a:p>
            <a:r>
              <a:rPr lang="en-US" dirty="0"/>
              <a:t>Why we need it</a:t>
            </a:r>
          </a:p>
          <a:p>
            <a:r>
              <a:rPr lang="en-US" dirty="0"/>
              <a:t>How to write tests</a:t>
            </a:r>
            <a:endParaRPr lang="uk-UA" dirty="0"/>
          </a:p>
          <a:p>
            <a:r>
              <a:rPr lang="en-US" dirty="0"/>
              <a:t>Tests and Mocking</a:t>
            </a:r>
          </a:p>
          <a:p>
            <a:r>
              <a:rPr lang="en-US" dirty="0"/>
              <a:t>Code coverage</a:t>
            </a:r>
          </a:p>
          <a:p>
            <a:r>
              <a:rPr lang="en-US" dirty="0"/>
              <a:t>Testing methodologies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7C386-7F59-7948-9CD6-937F6AA84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8888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5B5A-C0F7-4842-96E0-DFD287EC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Mock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F2B69-7935-6C49-B86B-D8ADD8719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534" y="1373589"/>
            <a:ext cx="5809966" cy="355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06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B257D-2AB6-0541-AE8E-7DED8219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Mock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5BBBD-8787-8F4F-9143-BCA08A40E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Stub – do nothing</a:t>
            </a:r>
          </a:p>
          <a:p>
            <a:r>
              <a:rPr lang="en-GB" dirty="0"/>
              <a:t>Mock – perform mocked operations</a:t>
            </a:r>
          </a:p>
          <a:p>
            <a:r>
              <a:rPr lang="en-GB" dirty="0"/>
              <a:t>Spy – real object with mocked operations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62A2C-BF36-C641-BCCD-DE4F64304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8319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Mocking libraries…</a:t>
            </a:r>
            <a:endParaRPr dirty="0"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252" y="2051239"/>
            <a:ext cx="3226200" cy="16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60700"/>
            <a:ext cx="3999900" cy="199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297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What is Mock ? (User service practice)</a:t>
            </a:r>
            <a:endParaRPr dirty="0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pic>
        <p:nvPicPr>
          <p:cNvPr id="10" name="Picture 9" descr="Shape, icon&#10;&#10;Description automatically generated">
            <a:extLst>
              <a:ext uri="{FF2B5EF4-FFF2-40B4-BE49-F238E27FC236}">
                <a16:creationId xmlns:a16="http://schemas.microsoft.com/office/drawing/2014/main" id="{CC76AA19-CA65-484D-82E5-9306C02CE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91" y="1353441"/>
            <a:ext cx="2436617" cy="24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34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Argument matchers</a:t>
            </a:r>
            <a:endParaRPr dirty="0"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any()</a:t>
            </a:r>
            <a:endParaRPr dirty="0"/>
          </a:p>
          <a:p>
            <a:r>
              <a:rPr lang="en" dirty="0"/>
              <a:t>anyInt/String/etc()</a:t>
            </a:r>
            <a:endParaRPr dirty="0"/>
          </a:p>
          <a:p>
            <a:r>
              <a:rPr lang="en" dirty="0"/>
              <a:t>any(Class c)</a:t>
            </a:r>
            <a:endParaRPr dirty="0"/>
          </a:p>
          <a:p>
            <a:r>
              <a:rPr lang="en" dirty="0"/>
              <a:t>anyCollection/List/Set/Map()</a:t>
            </a:r>
            <a:endParaRPr dirty="0"/>
          </a:p>
          <a:p>
            <a:r>
              <a:rPr lang="en" dirty="0"/>
              <a:t>eq()</a:t>
            </a:r>
            <a:endParaRPr dirty="0"/>
          </a:p>
          <a:p>
            <a:r>
              <a:rPr lang="en" dirty="0"/>
              <a:t>More in class “org.mockito.ArgumentMatchers‘</a:t>
            </a: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14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545166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AAA (arrange, act, assert) or “given-when-then” </a:t>
            </a:r>
            <a:endParaRPr sz="2400" dirty="0"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193F-FC97-9D4F-B126-C09465B5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191733"/>
            <a:ext cx="7823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3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Code Coverage</a:t>
            </a:r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176" y="1581176"/>
            <a:ext cx="1981151" cy="198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505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645224" y="2762725"/>
            <a:ext cx="7184325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Test Driven Development</a:t>
            </a:r>
            <a:endParaRPr dirty="0"/>
          </a:p>
        </p:txBody>
      </p:sp>
      <p:sp>
        <p:nvSpPr>
          <p:cNvPr id="26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1373188"/>
            <a:ext cx="6462713" cy="35528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6989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Test Driven Development</a:t>
            </a:r>
            <a:endParaRPr dirty="0"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pic>
        <p:nvPicPr>
          <p:cNvPr id="6" name="Google Shape;674;p29">
            <a:extLst>
              <a:ext uri="{FF2B5EF4-FFF2-40B4-BE49-F238E27FC236}">
                <a16:creationId xmlns:a16="http://schemas.microsoft.com/office/drawing/2014/main" id="{70044E6D-3917-BA44-B9B8-4143485696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325" y="1335237"/>
            <a:ext cx="5251349" cy="247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24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Useful links</a:t>
            </a:r>
            <a:endParaRPr dirty="0"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hlinkClick r:id="rId3"/>
              </a:rPr>
              <a:t>Add custom Library to IDEA</a:t>
            </a:r>
            <a:endParaRPr lang="en-US" dirty="0"/>
          </a:p>
          <a:p>
            <a:r>
              <a:rPr lang="en-US" u="sng" dirty="0">
                <a:hlinkClick r:id="rId4"/>
              </a:rPr>
              <a:t>Best practices for unit testing</a:t>
            </a:r>
            <a:endParaRPr lang="en-US" dirty="0"/>
          </a:p>
          <a:p>
            <a:r>
              <a:rPr lang="en" u="sng" dirty="0">
                <a:hlinkClick r:id="rId5"/>
              </a:rPr>
              <a:t>The Pros &amp; Cons of Test-Driven Development</a:t>
            </a:r>
            <a:endParaRPr dirty="0"/>
          </a:p>
          <a:p>
            <a:r>
              <a:rPr lang="en-US" dirty="0">
                <a:hlinkClick r:id="rId6"/>
              </a:rPr>
              <a:t>7 Popular Unit Test Naming</a:t>
            </a:r>
            <a:endParaRPr lang="en-US" dirty="0"/>
          </a:p>
          <a:p>
            <a:r>
              <a:rPr lang="en-US" dirty="0">
                <a:hlinkClick r:id="rId7"/>
              </a:rPr>
              <a:t>Mockito Annotations</a:t>
            </a:r>
            <a:endParaRPr lang="en-US" dirty="0"/>
          </a:p>
          <a:p>
            <a:endParaRPr dirty="0"/>
          </a:p>
          <a:p>
            <a:endParaRPr dirty="0"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68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5A2C35-FA04-054E-AF80-B88DC3A2D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8F72F-9A6F-E54A-B29A-D08D26715B5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30763"/>
            <a:ext cx="9144000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Google Shape;552;p16">
            <a:extLst>
              <a:ext uri="{FF2B5EF4-FFF2-40B4-BE49-F238E27FC236}">
                <a16:creationId xmlns:a16="http://schemas.microsoft.com/office/drawing/2014/main" id="{2D61F35C-BE1B-0740-9AAB-CBC2C018FC3A}"/>
              </a:ext>
            </a:extLst>
          </p:cNvPr>
          <p:cNvSpPr/>
          <p:nvPr/>
        </p:nvSpPr>
        <p:spPr>
          <a:xfrm>
            <a:off x="3802323" y="202082"/>
            <a:ext cx="5193897" cy="3421899"/>
          </a:xfrm>
          <a:prstGeom prst="cloud">
            <a:avLst/>
          </a:prstGeom>
          <a:solidFill>
            <a:srgbClr val="F3F3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553;p16">
            <a:extLst>
              <a:ext uri="{FF2B5EF4-FFF2-40B4-BE49-F238E27FC236}">
                <a16:creationId xmlns:a16="http://schemas.microsoft.com/office/drawing/2014/main" id="{38E04FCD-DE2B-2942-955A-3A6370D897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7325" y="673583"/>
            <a:ext cx="3081388" cy="2443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148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E5BC-C17D-9F47-82F1-CFF42832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GitHub link for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B98DA-2262-0549-88CD-F154E040B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048347" cy="35523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https://github.com/vrudas/software-testing-examples</a:t>
            </a:r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7E0AC-881B-D24A-8E7B-2C6480CC3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992C812F-237B-5E46-BB8E-D340DA32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27" y="1990765"/>
            <a:ext cx="2317945" cy="23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27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3B089-79F6-A142-8486-D73651C0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01956"/>
            <a:ext cx="3809524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3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6FDE-89FA-FB42-86BD-19811D89B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080406" cy="857400"/>
          </a:xfrm>
        </p:spPr>
        <p:txBody>
          <a:bodyPr/>
          <a:lstStyle/>
          <a:p>
            <a:r>
              <a:rPr lang="en" sz="2800" dirty="0"/>
              <a:t>Problem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FE8A3-E1F7-DC4A-AC06-1B22EFC39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309006" cy="3552300"/>
          </a:xfrm>
        </p:spPr>
        <p:txBody>
          <a:bodyPr/>
          <a:lstStyle/>
          <a:p>
            <a:r>
              <a:rPr lang="en-US" sz="1800" b="1" i="1" dirty="0"/>
              <a:t>Scenario </a:t>
            </a:r>
            <a:r>
              <a:rPr lang="en-US" sz="1800" dirty="0"/>
              <a:t>: “Let’s make a small fix!!!”</a:t>
            </a:r>
          </a:p>
          <a:p>
            <a:endParaRPr lang="en-US" sz="1800" b="1" i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377EC-29B7-BD4C-B8DF-6FDBF6796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8853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6FDE-89FA-FB42-86BD-19811D89B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080406" cy="857400"/>
          </a:xfrm>
        </p:spPr>
        <p:txBody>
          <a:bodyPr/>
          <a:lstStyle/>
          <a:p>
            <a:r>
              <a:rPr lang="en" sz="2800" dirty="0"/>
              <a:t>Problem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FE8A3-E1F7-DC4A-AC06-1B22EFC39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5199326" cy="3552300"/>
          </a:xfrm>
        </p:spPr>
        <p:txBody>
          <a:bodyPr/>
          <a:lstStyle/>
          <a:p>
            <a:r>
              <a:rPr lang="en-US" sz="1800" b="1" i="1" dirty="0"/>
              <a:t>Scenario </a:t>
            </a:r>
            <a:r>
              <a:rPr lang="en-US" sz="1800" dirty="0"/>
              <a:t>: “Let’s make a small fix!!!”</a:t>
            </a:r>
          </a:p>
          <a:p>
            <a:endParaRPr lang="en-US" sz="1800" b="1" i="1" dirty="0"/>
          </a:p>
          <a:p>
            <a:r>
              <a:rPr lang="en-US" sz="1800" b="1" i="1" dirty="0"/>
              <a:t>Action</a:t>
            </a:r>
            <a:r>
              <a:rPr lang="en-US" sz="1800" dirty="0"/>
              <a:t>: Developer changes a “simple” line of code.</a:t>
            </a:r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377EC-29B7-BD4C-B8DF-6FDBF6796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501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6FDE-89FA-FB42-86BD-19811D89B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080406" cy="857400"/>
          </a:xfrm>
        </p:spPr>
        <p:txBody>
          <a:bodyPr/>
          <a:lstStyle/>
          <a:p>
            <a:r>
              <a:rPr lang="en" sz="2800" dirty="0"/>
              <a:t>Problem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FE8A3-E1F7-DC4A-AC06-1B22EFC39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5159182" cy="3552300"/>
          </a:xfrm>
        </p:spPr>
        <p:txBody>
          <a:bodyPr/>
          <a:lstStyle/>
          <a:p>
            <a:r>
              <a:rPr lang="en-US" sz="1800" b="1" i="1" dirty="0"/>
              <a:t>Scenario </a:t>
            </a:r>
            <a:r>
              <a:rPr lang="en-US" sz="1800" dirty="0"/>
              <a:t>: “Let’s make a small fix!!!”</a:t>
            </a:r>
          </a:p>
          <a:p>
            <a:endParaRPr lang="en-US" sz="1800" b="1" i="1" dirty="0"/>
          </a:p>
          <a:p>
            <a:r>
              <a:rPr lang="en-US" sz="1800" b="1" i="1" dirty="0"/>
              <a:t>Action</a:t>
            </a:r>
            <a:r>
              <a:rPr lang="en-US" sz="1800" dirty="0"/>
              <a:t>: Developer changes a “simple” line of code.</a:t>
            </a:r>
          </a:p>
          <a:p>
            <a:endParaRPr lang="en-US" sz="1800" dirty="0"/>
          </a:p>
          <a:p>
            <a:r>
              <a:rPr lang="en-US" sz="1800" b="1" i="1" dirty="0"/>
              <a:t>Result</a:t>
            </a:r>
            <a:r>
              <a:rPr lang="en-US" sz="1800" dirty="0"/>
              <a:t>: This quick fix solve the problem but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broke other parts </a:t>
            </a:r>
            <a:r>
              <a:rPr lang="en-US" sz="1800" dirty="0"/>
              <a:t>of the program </a:t>
            </a:r>
            <a:r>
              <a:rPr lang="en" sz="1800" dirty="0"/>
              <a:t>😈 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377EC-29B7-BD4C-B8DF-6FDBF6796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92BC0-E638-C347-81A7-8C4F6C2E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19" y="1828800"/>
            <a:ext cx="2184400" cy="1485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44558-7F12-BB45-B7B5-0C80F8643AC2}"/>
              </a:ext>
            </a:extLst>
          </p:cNvPr>
          <p:cNvSpPr txBox="1"/>
          <p:nvPr/>
        </p:nvSpPr>
        <p:spPr>
          <a:xfrm>
            <a:off x="6401419" y="3314700"/>
            <a:ext cx="2184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A" sz="600" dirty="0">
                <a:solidFill>
                  <a:schemeClr val="tx1"/>
                </a:solidFill>
              </a:rPr>
              <a:t>Tacoma Bridge Collapse</a:t>
            </a:r>
          </a:p>
        </p:txBody>
      </p:sp>
    </p:spTree>
    <p:extLst>
      <p:ext uri="{BB962C8B-B14F-4D97-AF65-F5344CB8AC3E}">
        <p14:creationId xmlns:p14="http://schemas.microsoft.com/office/powerpoint/2010/main" val="190573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91E3-0DD9-CF42-82EF-16C4C12D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897921" cy="857400"/>
          </a:xfrm>
        </p:spPr>
        <p:txBody>
          <a:bodyPr/>
          <a:lstStyle/>
          <a:p>
            <a:r>
              <a:rPr lang="en-UA" dirty="0"/>
              <a:t>Solution – Always Test Your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99080-1B9F-CF40-A64C-77EDDC1BB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9E538-2E09-A944-AD60-519755D4B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CA0B12B-A830-AF46-B548-C00DB52A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122" y="1426509"/>
            <a:ext cx="2461755" cy="344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41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3283-F1A2-B342-B81D-50982AE3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208153" cy="857400"/>
          </a:xfrm>
        </p:spPr>
        <p:txBody>
          <a:bodyPr/>
          <a:lstStyle/>
          <a:p>
            <a:r>
              <a:rPr lang="en-US" dirty="0"/>
              <a:t>Testing levels aka “Testing Pyramid”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F7E7-F6E5-A546-A28C-78299FC99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7BBCA-D9B3-AD42-B3FD-117B48CD9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Google Shape;586;p20">
            <a:extLst>
              <a:ext uri="{FF2B5EF4-FFF2-40B4-BE49-F238E27FC236}">
                <a16:creationId xmlns:a16="http://schemas.microsoft.com/office/drawing/2014/main" id="{6FEF583E-233C-A44E-92D6-3A77D47F80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9937" y="1790098"/>
            <a:ext cx="3954500" cy="31357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90;p20">
            <a:extLst>
              <a:ext uri="{FF2B5EF4-FFF2-40B4-BE49-F238E27FC236}">
                <a16:creationId xmlns:a16="http://schemas.microsoft.com/office/drawing/2014/main" id="{5301414F-94E9-0749-A6B7-232DCA8EF4EB}"/>
              </a:ext>
            </a:extLst>
          </p:cNvPr>
          <p:cNvSpPr/>
          <p:nvPr/>
        </p:nvSpPr>
        <p:spPr>
          <a:xfrm>
            <a:off x="3737211" y="1290405"/>
            <a:ext cx="1297075" cy="964784"/>
          </a:xfrm>
          <a:prstGeom prst="cloudCallout">
            <a:avLst>
              <a:gd name="adj1" fmla="val -29738"/>
              <a:gd name="adj2" fmla="val 92367"/>
            </a:avLst>
          </a:pr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niglet"/>
                <a:ea typeface="Sniglet"/>
                <a:cs typeface="Sniglet"/>
                <a:sym typeface="Sniglet"/>
              </a:rPr>
              <a:t>Manual Testing</a:t>
            </a:r>
            <a:endParaRPr b="1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0" name="Google Shape;592;p20">
            <a:extLst>
              <a:ext uri="{FF2B5EF4-FFF2-40B4-BE49-F238E27FC236}">
                <a16:creationId xmlns:a16="http://schemas.microsoft.com/office/drawing/2014/main" id="{736F1E02-6984-1340-8D31-DC3BB12FE0C0}"/>
              </a:ext>
            </a:extLst>
          </p:cNvPr>
          <p:cNvCxnSpPr>
            <a:cxnSpLocks/>
          </p:cNvCxnSpPr>
          <p:nvPr/>
        </p:nvCxnSpPr>
        <p:spPr>
          <a:xfrm>
            <a:off x="5510024" y="1425388"/>
            <a:ext cx="0" cy="2817447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" name="Google Shape;593;p20">
            <a:extLst>
              <a:ext uri="{FF2B5EF4-FFF2-40B4-BE49-F238E27FC236}">
                <a16:creationId xmlns:a16="http://schemas.microsoft.com/office/drawing/2014/main" id="{4EA6378F-9927-6546-AD5C-E81FA2194A62}"/>
              </a:ext>
            </a:extLst>
          </p:cNvPr>
          <p:cNvSpPr txBox="1"/>
          <p:nvPr/>
        </p:nvSpPr>
        <p:spPr>
          <a:xfrm>
            <a:off x="5395256" y="1476148"/>
            <a:ext cx="682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  <a:latin typeface="Sniglet"/>
                <a:ea typeface="Sniglet"/>
                <a:cs typeface="Sniglet"/>
                <a:sym typeface="Sniglet"/>
              </a:rPr>
              <a:t> $$$$</a:t>
            </a:r>
            <a:endParaRPr dirty="0">
              <a:solidFill>
                <a:srgbClr val="4A86E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Google Shape;594;p20">
            <a:extLst>
              <a:ext uri="{FF2B5EF4-FFF2-40B4-BE49-F238E27FC236}">
                <a16:creationId xmlns:a16="http://schemas.microsoft.com/office/drawing/2014/main" id="{A3DB8833-84ED-324F-8EED-717BE24CB08D}"/>
              </a:ext>
            </a:extLst>
          </p:cNvPr>
          <p:cNvSpPr txBox="1"/>
          <p:nvPr/>
        </p:nvSpPr>
        <p:spPr>
          <a:xfrm>
            <a:off x="5528274" y="3930535"/>
            <a:ext cx="682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Sniglet"/>
                <a:ea typeface="Sniglet"/>
                <a:cs typeface="Sniglet"/>
                <a:sym typeface="Sniglet"/>
              </a:rPr>
              <a:t>$</a:t>
            </a:r>
            <a:endParaRPr>
              <a:solidFill>
                <a:srgbClr val="4A86E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1226035780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871</Words>
  <Application>Microsoft Macintosh PowerPoint</Application>
  <PresentationFormat>On-screen Show (16:9)</PresentationFormat>
  <Paragraphs>238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Lato</vt:lpstr>
      <vt:lpstr>Sniglet</vt:lpstr>
      <vt:lpstr>Raleway</vt:lpstr>
      <vt:lpstr>Arial</vt:lpstr>
      <vt:lpstr>Antonio template</vt:lpstr>
      <vt:lpstr>Software Testing (Unit Testing)</vt:lpstr>
      <vt:lpstr>About me</vt:lpstr>
      <vt:lpstr>Lesson goals</vt:lpstr>
      <vt:lpstr>Code Testing</vt:lpstr>
      <vt:lpstr>Problem</vt:lpstr>
      <vt:lpstr>Problem</vt:lpstr>
      <vt:lpstr>Problem</vt:lpstr>
      <vt:lpstr>Solution – Always Test Your Code</vt:lpstr>
      <vt:lpstr>Testing levels aka “Testing Pyramid”</vt:lpstr>
      <vt:lpstr>Unit testing</vt:lpstr>
      <vt:lpstr>Unit Test Example</vt:lpstr>
      <vt:lpstr>Pros vs Cons</vt:lpstr>
      <vt:lpstr>Pros vs Cons</vt:lpstr>
      <vt:lpstr>How to setup &amp; run tests</vt:lpstr>
      <vt:lpstr>Testing libraries</vt:lpstr>
      <vt:lpstr>Working with IDE</vt:lpstr>
      <vt:lpstr>Test Source code convention</vt:lpstr>
      <vt:lpstr>Code Convention in Tests</vt:lpstr>
      <vt:lpstr>Tested method names patterns</vt:lpstr>
      <vt:lpstr>Tested method names patterns</vt:lpstr>
      <vt:lpstr>Tested method names patterns</vt:lpstr>
      <vt:lpstr>Test Lifecycle Phases</vt:lpstr>
      <vt:lpstr>Test results verification</vt:lpstr>
      <vt:lpstr>Which code should be tested by Unit tests?</vt:lpstr>
      <vt:lpstr>What you should not test</vt:lpstr>
      <vt:lpstr>Practice with User credentials validation</vt:lpstr>
      <vt:lpstr>What is a good Unit test</vt:lpstr>
      <vt:lpstr>Good practices</vt:lpstr>
      <vt:lpstr>Mocking</vt:lpstr>
      <vt:lpstr>Mock Concept</vt:lpstr>
      <vt:lpstr>Mock Types</vt:lpstr>
      <vt:lpstr>Mocking libraries…</vt:lpstr>
      <vt:lpstr>What is Mock ? (User service practice)</vt:lpstr>
      <vt:lpstr>Argument matchers</vt:lpstr>
      <vt:lpstr>AAA (arrange, act, assert) or “given-when-then” </vt:lpstr>
      <vt:lpstr>Code Coverage</vt:lpstr>
      <vt:lpstr>Test Driven Development</vt:lpstr>
      <vt:lpstr>Test Driven Development</vt:lpstr>
      <vt:lpstr>Useful links</vt:lpstr>
      <vt:lpstr>GitHub link for repository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Vasyl Rudas</cp:lastModifiedBy>
  <cp:revision>85</cp:revision>
  <dcterms:modified xsi:type="dcterms:W3CDTF">2021-11-29T20:14:02Z</dcterms:modified>
</cp:coreProperties>
</file>